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21.09.2012</a:t>
            </a:fld>
            <a:endParaRPr lang="ro-RO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21.09.2012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21.09.2012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21.09.2012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21.09.2012</a:t>
            </a:fld>
            <a:endParaRPr lang="ro-RO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90AAD47-53AE-440D-9D3C-7C62C7DADBB3}" type="datetimeFigureOut">
              <a:rPr lang="ro-RO" smtClean="0"/>
              <a:pPr/>
              <a:t>21.09.2012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21.09.2012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o-RO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21.09.2012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21.09.2012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AD47-53AE-440D-9D3C-7C62C7DADBB3}" type="datetimeFigureOut">
              <a:rPr lang="ro-RO" smtClean="0"/>
              <a:pPr/>
              <a:t>21.09.2012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o-RO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90AAD47-53AE-440D-9D3C-7C62C7DADBB3}" type="datetimeFigureOut">
              <a:rPr lang="ro-RO" smtClean="0"/>
              <a:pPr/>
              <a:t>21.09.2012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90AAD47-53AE-440D-9D3C-7C62C7DADBB3}" type="datetimeFigureOut">
              <a:rPr lang="ro-RO" smtClean="0"/>
              <a:pPr/>
              <a:t>21.09.2012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o-RO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6980856-7450-444A-9ECB-BCAF8AB127EB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Concurs de creativitate</a:t>
            </a:r>
          </a:p>
          <a:p>
            <a:r>
              <a:rPr lang="ro-RO" dirty="0" smtClean="0"/>
              <a:t>2013</a:t>
            </a:r>
            <a:endParaRPr lang="ro-RO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dirty="0" smtClean="0"/>
              <a:t>Concursul județean de informatică ”InfoGim”</a:t>
            </a:r>
            <a:endParaRPr lang="ro-RO" dirty="0"/>
          </a:p>
        </p:txBody>
      </p:sp>
      <p:pic>
        <p:nvPicPr>
          <p:cNvPr id="6" name="Picture 5" descr="SANY0814.JPG"/>
          <p:cNvPicPr>
            <a:picLocks noChangeAspect="1"/>
          </p:cNvPicPr>
          <p:nvPr/>
        </p:nvPicPr>
        <p:blipFill>
          <a:blip r:embed="rId2" cstate="print"/>
          <a:srcRect t="18210"/>
          <a:stretch>
            <a:fillRect/>
          </a:stretch>
        </p:blipFill>
        <p:spPr>
          <a:xfrm>
            <a:off x="658690" y="3573016"/>
            <a:ext cx="7945758" cy="3284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Organizare 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142312"/>
          </a:xfrm>
        </p:spPr>
        <p:txBody>
          <a:bodyPr>
            <a:normAutofit lnSpcReduction="10000"/>
          </a:bodyPr>
          <a:lstStyle/>
          <a:p>
            <a:pPr lvl="0"/>
            <a:r>
              <a:rPr lang="it-IT" dirty="0" smtClean="0"/>
              <a:t>Data de desfășurare</a:t>
            </a:r>
            <a:r>
              <a:rPr lang="it-IT" i="1" dirty="0" smtClean="0"/>
              <a:t>:   </a:t>
            </a:r>
            <a:r>
              <a:rPr lang="ro-RO" i="1" dirty="0" smtClean="0">
                <a:solidFill>
                  <a:schemeClr val="accent1">
                    <a:lumMod val="75000"/>
                  </a:schemeClr>
                </a:solidFill>
              </a:rPr>
              <a:t>MAI</a:t>
            </a:r>
            <a:r>
              <a:rPr lang="it-IT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i="1" dirty="0">
                <a:solidFill>
                  <a:schemeClr val="accent1">
                    <a:lumMod val="75000"/>
                  </a:schemeClr>
                </a:solidFill>
              </a:rPr>
              <a:t>2012</a:t>
            </a:r>
            <a:endParaRPr lang="ro-RO" dirty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r>
              <a:rPr lang="it-IT" dirty="0" smtClean="0"/>
              <a:t>Locul de desfăşurare:</a:t>
            </a:r>
            <a:endParaRPr lang="ro-RO" dirty="0"/>
          </a:p>
          <a:p>
            <a:pPr algn="ctr">
              <a:buNone/>
            </a:pPr>
            <a:r>
              <a:rPr lang="pt-BR" i="1" dirty="0" smtClean="0"/>
              <a:t>LICEUL </a:t>
            </a:r>
            <a:r>
              <a:rPr lang="pt-BR" i="1" dirty="0">
                <a:solidFill>
                  <a:schemeClr val="accent1">
                    <a:lumMod val="75000"/>
                  </a:schemeClr>
                </a:solidFill>
              </a:rPr>
              <a:t>PEDAGOGIC “CARMEN SYLVA” TIMIȘOARA</a:t>
            </a:r>
            <a:endParaRPr lang="ro-RO" i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o-RO" dirty="0" smtClean="0"/>
              <a:t>Tema concursului</a:t>
            </a:r>
            <a:r>
              <a:rPr lang="ro-RO" smtClean="0"/>
              <a:t>: </a:t>
            </a:r>
            <a:r>
              <a:rPr lang="ro-RO" u="dbl" smtClean="0">
                <a:solidFill>
                  <a:schemeClr val="accent1">
                    <a:lumMod val="75000"/>
                  </a:schemeClr>
                </a:solidFill>
              </a:rPr>
              <a:t>”</a:t>
            </a:r>
            <a:r>
              <a:rPr lang="ro-RO" i="1" u="dbl" smtClean="0">
                <a:solidFill>
                  <a:schemeClr val="accent1">
                    <a:lumMod val="75000"/>
                  </a:schemeClr>
                </a:solidFill>
              </a:rPr>
              <a:t>CLIPE MAGICE</a:t>
            </a:r>
            <a:r>
              <a:rPr lang="ro-RO" i="1" u="dbl" smtClean="0">
                <a:solidFill>
                  <a:schemeClr val="accent1">
                    <a:lumMod val="75000"/>
                  </a:schemeClr>
                </a:solidFill>
              </a:rPr>
              <a:t>”</a:t>
            </a:r>
            <a:endParaRPr lang="ro-RO" i="1" u="dbl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r>
              <a:rPr lang="it-IT" dirty="0" smtClean="0"/>
              <a:t>Concursul </a:t>
            </a:r>
            <a:r>
              <a:rPr lang="it-IT" dirty="0"/>
              <a:t>reunește elevi și cadre didactice din județ în realizarea de schimburi de experiență și exemple de bună practică în domeniul </a:t>
            </a:r>
            <a:r>
              <a:rPr lang="it-IT" dirty="0" smtClean="0"/>
              <a:t>informaticii</a:t>
            </a:r>
            <a:r>
              <a:rPr lang="ro-RO" dirty="0" smtClean="0"/>
              <a:t>.</a:t>
            </a:r>
          </a:p>
          <a:p>
            <a:pPr>
              <a:buNone/>
            </a:pPr>
            <a:endParaRPr lang="ro-RO" dirty="0"/>
          </a:p>
        </p:txBody>
      </p:sp>
      <p:pic>
        <p:nvPicPr>
          <p:cNvPr id="6" name="Picture 5" descr="SANY08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832676"/>
            <a:ext cx="8352928" cy="1221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2800" dirty="0" smtClean="0"/>
              <a:t>P</a:t>
            </a:r>
            <a:r>
              <a:rPr lang="it-IT" sz="2800" dirty="0" smtClean="0"/>
              <a:t>articip</a:t>
            </a:r>
            <a:r>
              <a:rPr lang="ro-RO" sz="2800" dirty="0" smtClean="0"/>
              <a:t>anți:</a:t>
            </a:r>
            <a:r>
              <a:rPr lang="it-IT" sz="2800" dirty="0" smtClean="0"/>
              <a:t> elevi din clasele primare III-IV şi gimnaziale V-VIII </a:t>
            </a:r>
            <a:r>
              <a:rPr lang="ro-RO" sz="2800" dirty="0" smtClean="0"/>
              <a:t> după cum </a:t>
            </a:r>
            <a:r>
              <a:rPr lang="ro-RO" sz="2800" dirty="0" smtClean="0"/>
              <a:t>urmează</a:t>
            </a:r>
            <a:endParaRPr lang="ro-RO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1560" y="1447800"/>
            <a:ext cx="8075240" cy="4572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r-FR" b="1" dirty="0"/>
              <a:t> </a:t>
            </a:r>
            <a:endParaRPr lang="ro-RO" dirty="0"/>
          </a:p>
          <a:p>
            <a:pPr lvl="0"/>
            <a:r>
              <a:rPr lang="ro-RO" b="1" dirty="0">
                <a:solidFill>
                  <a:srgbClr val="C00000"/>
                </a:solidFill>
              </a:rPr>
              <a:t>PRELUCRARI GRAFICE </a:t>
            </a:r>
            <a:r>
              <a:rPr lang="ro-RO" dirty="0"/>
              <a:t>(afişe, </a:t>
            </a:r>
            <a:r>
              <a:rPr lang="ro-RO" b="1" dirty="0"/>
              <a:t> </a:t>
            </a:r>
            <a:r>
              <a:rPr lang="ro-RO" dirty="0"/>
              <a:t>reclame, pliante, </a:t>
            </a:r>
            <a:r>
              <a:rPr lang="ro-RO" dirty="0" smtClean="0"/>
              <a:t>postere, coperți/file de reviste)</a:t>
            </a:r>
            <a:endParaRPr lang="ro-RO" sz="3600" dirty="0"/>
          </a:p>
          <a:p>
            <a:pPr lvl="1"/>
            <a:r>
              <a:rPr lang="ro-RO" dirty="0"/>
              <a:t>Subsecțiunea 1 – clasele </a:t>
            </a:r>
            <a:r>
              <a:rPr lang="ro-RO" dirty="0" smtClean="0"/>
              <a:t>III-V</a:t>
            </a:r>
            <a:endParaRPr lang="ro-RO" sz="3200" dirty="0"/>
          </a:p>
          <a:p>
            <a:pPr lvl="1"/>
            <a:r>
              <a:rPr lang="ro-RO" dirty="0"/>
              <a:t>Subsecțiunea 2 – clasele </a:t>
            </a:r>
            <a:r>
              <a:rPr lang="ro-RO" dirty="0" smtClean="0"/>
              <a:t>VI-VIII</a:t>
            </a:r>
            <a:endParaRPr lang="ro-RO" sz="3600" dirty="0" smtClean="0"/>
          </a:p>
          <a:p>
            <a:pPr lvl="0"/>
            <a:r>
              <a:rPr lang="ro-RO" b="1" dirty="0" smtClean="0">
                <a:solidFill>
                  <a:srgbClr val="C00000"/>
                </a:solidFill>
              </a:rPr>
              <a:t>FILME ȘI APLICAȚII WEB  2.0 </a:t>
            </a:r>
            <a:endParaRPr lang="ro-RO" dirty="0" smtClean="0"/>
          </a:p>
          <a:p>
            <a:pPr lvl="1"/>
            <a:r>
              <a:rPr lang="ro-RO" dirty="0" smtClean="0"/>
              <a:t>Secțiune unică clasele V-VIII</a:t>
            </a:r>
            <a:r>
              <a:rPr lang="ro-RO" dirty="0"/>
              <a:t> </a:t>
            </a:r>
            <a:endParaRPr lang="ro-RO" sz="3100" dirty="0"/>
          </a:p>
          <a:p>
            <a:pPr lvl="0"/>
            <a:r>
              <a:rPr lang="ro-RO" b="1" dirty="0">
                <a:solidFill>
                  <a:srgbClr val="C00000"/>
                </a:solidFill>
              </a:rPr>
              <a:t>PREZENTĂRI </a:t>
            </a:r>
            <a:r>
              <a:rPr lang="ro-RO" b="1" dirty="0" smtClean="0"/>
              <a:t>(</a:t>
            </a:r>
            <a:r>
              <a:rPr lang="ro-RO" dirty="0" smtClean="0"/>
              <a:t>Power Point, Prezi, etc)</a:t>
            </a:r>
            <a:endParaRPr lang="ro-RO" sz="3600" dirty="0"/>
          </a:p>
          <a:p>
            <a:pPr lvl="1"/>
            <a:r>
              <a:rPr lang="ro-RO" dirty="0"/>
              <a:t>Subsecțiunea 1 – clasele III-IV</a:t>
            </a:r>
            <a:endParaRPr lang="ro-RO" sz="3200" dirty="0"/>
          </a:p>
          <a:p>
            <a:pPr lvl="1"/>
            <a:r>
              <a:rPr lang="ro-RO" dirty="0"/>
              <a:t>Subsecțiunea 2 – clasele </a:t>
            </a:r>
            <a:r>
              <a:rPr lang="ro-RO" dirty="0" smtClean="0"/>
              <a:t>V-VI</a:t>
            </a:r>
            <a:r>
              <a:rPr lang="ro-RO" dirty="0"/>
              <a:t> </a:t>
            </a:r>
            <a:endParaRPr lang="ro-RO" sz="3600" dirty="0"/>
          </a:p>
          <a:p>
            <a:pPr lvl="0"/>
            <a:r>
              <a:rPr lang="ro-RO" b="1" dirty="0">
                <a:solidFill>
                  <a:srgbClr val="C00000"/>
                </a:solidFill>
              </a:rPr>
              <a:t>CREARE DE PAGINI WEB SI SOFT</a:t>
            </a:r>
            <a:endParaRPr lang="ro-RO" sz="3600" b="1" dirty="0">
              <a:solidFill>
                <a:srgbClr val="C00000"/>
              </a:solidFill>
            </a:endParaRPr>
          </a:p>
          <a:p>
            <a:pPr lvl="1"/>
            <a:r>
              <a:rPr lang="ro-RO" dirty="0"/>
              <a:t>Subsecțiunea 1 – clasele V-VI</a:t>
            </a:r>
            <a:endParaRPr lang="ro-RO" sz="3200" dirty="0"/>
          </a:p>
          <a:p>
            <a:pPr lvl="1"/>
            <a:r>
              <a:rPr lang="ro-RO" dirty="0"/>
              <a:t>Subsecțiunea 2 – clasele </a:t>
            </a:r>
            <a:r>
              <a:rPr lang="ro-RO" dirty="0" smtClean="0"/>
              <a:t>VII-VIII</a:t>
            </a:r>
            <a:endParaRPr lang="ro-RO" dirty="0"/>
          </a:p>
        </p:txBody>
      </p:sp>
      <p:pic>
        <p:nvPicPr>
          <p:cNvPr id="5" name="Picture 4" descr="PIC077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1" y="2424533"/>
            <a:ext cx="2411760" cy="431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Selecție participanți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err="1"/>
              <a:t>Elevii</a:t>
            </a:r>
            <a:r>
              <a:rPr lang="en-US" dirty="0"/>
              <a:t> </a:t>
            </a:r>
            <a:r>
              <a:rPr lang="en-US" dirty="0" err="1"/>
              <a:t>vor</a:t>
            </a:r>
            <a:r>
              <a:rPr lang="en-US" dirty="0"/>
              <a:t> </a:t>
            </a:r>
            <a:r>
              <a:rPr lang="en-US" dirty="0" err="1"/>
              <a:t>fi</a:t>
            </a:r>
            <a:r>
              <a:rPr lang="en-US" dirty="0"/>
              <a:t> </a:t>
            </a:r>
            <a:r>
              <a:rPr lang="en-US" dirty="0" err="1"/>
              <a:t>încrişi</a:t>
            </a:r>
            <a:r>
              <a:rPr lang="en-US" dirty="0"/>
              <a:t> de </a:t>
            </a:r>
            <a:r>
              <a:rPr lang="en-US" dirty="0" err="1"/>
              <a:t>către</a:t>
            </a:r>
            <a:r>
              <a:rPr lang="en-US" dirty="0"/>
              <a:t> </a:t>
            </a:r>
            <a:r>
              <a:rPr lang="en-US" dirty="0" err="1"/>
              <a:t>profesori</a:t>
            </a:r>
            <a:r>
              <a:rPr lang="en-US" dirty="0"/>
              <a:t> </a:t>
            </a:r>
            <a:r>
              <a:rPr lang="en-US" dirty="0" err="1"/>
              <a:t>după</a:t>
            </a:r>
            <a:r>
              <a:rPr lang="en-US" dirty="0"/>
              <a:t> o </a:t>
            </a:r>
            <a:r>
              <a:rPr lang="en-US" dirty="0" err="1">
                <a:solidFill>
                  <a:srgbClr val="C00000"/>
                </a:solidFill>
              </a:rPr>
              <a:t>prealabilă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 smtClean="0">
                <a:solidFill>
                  <a:srgbClr val="C00000"/>
                </a:solidFill>
              </a:rPr>
              <a:t>selecţie</a:t>
            </a:r>
            <a:endParaRPr lang="ro-RO" dirty="0" smtClean="0">
              <a:solidFill>
                <a:srgbClr val="C00000"/>
              </a:solidFill>
            </a:endParaRPr>
          </a:p>
          <a:p>
            <a:pPr algn="just"/>
            <a:r>
              <a:rPr lang="it-IT" dirty="0"/>
              <a:t>Criteriile de selecţie şi de evaluare aplicate în concurs sunt: </a:t>
            </a:r>
            <a:r>
              <a:rPr lang="ro-RO" b="1" i="1" dirty="0" smtClean="0">
                <a:solidFill>
                  <a:srgbClr val="0070C0"/>
                </a:solidFill>
              </a:rPr>
              <a:t>conținutul lucrărilor, </a:t>
            </a:r>
            <a:r>
              <a:rPr lang="it-IT" b="1" i="1" dirty="0" smtClean="0">
                <a:solidFill>
                  <a:srgbClr val="0070C0"/>
                </a:solidFill>
              </a:rPr>
              <a:t>complexitatea </a:t>
            </a:r>
            <a:r>
              <a:rPr lang="it-IT" b="1" i="1" dirty="0">
                <a:solidFill>
                  <a:srgbClr val="0070C0"/>
                </a:solidFill>
              </a:rPr>
              <a:t>aplicaţiei, capacitatea de analiză şi sinteză, claritatea expunerii, capacitatea de a formula răspunsuri la întrebările profesorilor evaluatori, estetica lucrărilor, adecvarea la specificul problemei, interactivitatea, originalitatea </a:t>
            </a:r>
            <a:r>
              <a:rPr lang="it-IT" i="1" dirty="0">
                <a:solidFill>
                  <a:srgbClr val="C00000"/>
                </a:solidFill>
              </a:rPr>
              <a:t>(lucrările copiate se descalifică)</a:t>
            </a:r>
            <a:r>
              <a:rPr lang="it-IT" i="1" dirty="0"/>
              <a:t> şi </a:t>
            </a:r>
            <a:r>
              <a:rPr lang="it-IT" b="1" i="1" dirty="0">
                <a:solidFill>
                  <a:srgbClr val="0070C0"/>
                </a:solidFill>
              </a:rPr>
              <a:t>finalitatea</a:t>
            </a:r>
            <a:r>
              <a:rPr lang="it-IT" dirty="0"/>
              <a:t>.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Va așteptăm cu drag!</a:t>
            </a:r>
            <a:endParaRPr lang="ro-RO" dirty="0"/>
          </a:p>
        </p:txBody>
      </p:sp>
      <p:pic>
        <p:nvPicPr>
          <p:cNvPr id="10" name="Picture 9" descr="SANY0805.JPG"/>
          <p:cNvPicPr>
            <a:picLocks noChangeAspect="1"/>
          </p:cNvPicPr>
          <p:nvPr/>
        </p:nvPicPr>
        <p:blipFill>
          <a:blip r:embed="rId2" cstate="print"/>
          <a:srcRect t="16898" b="5677"/>
          <a:stretch>
            <a:fillRect/>
          </a:stretch>
        </p:blipFill>
        <p:spPr>
          <a:xfrm>
            <a:off x="288032" y="1570702"/>
            <a:ext cx="8532440" cy="4954642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121</TotalTime>
  <Words>148</Words>
  <Application>Microsoft Office PowerPoint</Application>
  <PresentationFormat>On-screen Show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Civic</vt:lpstr>
      <vt:lpstr>Concursul județean de informatică ”InfoGim”</vt:lpstr>
      <vt:lpstr>Organizare </vt:lpstr>
      <vt:lpstr>Participanți: elevi din clasele primare III-IV şi gimnaziale V-VIII  după cum urmează</vt:lpstr>
      <vt:lpstr>Selecție participanți</vt:lpstr>
      <vt:lpstr>Va așteptăm cu drag!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Concursul județean de informatică ”InfoGim”</dc:title>
  <dc:creator>Tatiana</dc:creator>
  <cp:lastModifiedBy>Tatiana</cp:lastModifiedBy>
  <cp:revision>18</cp:revision>
  <dcterms:created xsi:type="dcterms:W3CDTF">2012-01-27T07:41:42Z</dcterms:created>
  <dcterms:modified xsi:type="dcterms:W3CDTF">2012-09-21T19:48:05Z</dcterms:modified>
</cp:coreProperties>
</file>